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0EA98A-CC50-BC6B-29B0-8F6A4858CBE5}" name="Emuejevoke Eshemitan" initials="EE" userId="e2193240f2a37db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EAD5A3D-55F3-4443-9B4D-5157C3FB37E4}" v="544" dt="2022-09-19T00:59:03.437"/>
    <p1510:client id="{B63C8988-E1D3-4A52-8229-FA8C5EBD2ECD}" v="357" dt="2021-08-19T14:01:44.876"/>
    <p1510:client id="{C083896D-BE66-E85C-897C-A6AD0DF65F8C}" v="2226" dt="2021-07-13T17:34:38.142"/>
    <p1510:client id="{C5921BAE-37F3-408A-AC24-F7666237B64E}" v="2121" dt="2022-09-18T22:16:30.846"/>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8211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24778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Emuejevoke</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Eshemitan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18/09/2022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ea typeface="+mn-lt"/>
                <a:cs typeface="+mn-lt"/>
              </a:rPr>
              <a:t>Initially some Exploratory Data Analysis (EDA) was performed on the dataset. </a:t>
            </a:r>
            <a:endParaRPr lang="en-US"/>
          </a:p>
          <a:p>
            <a:r>
              <a:rPr lang="en-US" sz="2200" dirty="0">
                <a:ea typeface="+mn-lt"/>
                <a:cs typeface="+mn-lt"/>
              </a:rPr>
              <a:t>Then the summaries launches per site, occurrences of each orbit and occurrences of mission outcome per orbit type were calculated. </a:t>
            </a:r>
            <a:endParaRPr lang="en-US">
              <a:solidFill>
                <a:srgbClr val="292929"/>
              </a:solidFill>
              <a:ea typeface="+mn-lt"/>
              <a:cs typeface="+mn-lt"/>
            </a:endParaRPr>
          </a:p>
          <a:p>
            <a:r>
              <a:rPr lang="en-US" sz="2200" dirty="0">
                <a:ea typeface="+mn-lt"/>
                <a:cs typeface="+mn-lt"/>
              </a:rPr>
              <a:t>Finally, the landing outcome label was created from Outcome column.</a:t>
            </a:r>
            <a:r>
              <a:rPr lang="en-US" sz="2200" dirty="0">
                <a:solidFill>
                  <a:srgbClr val="000000"/>
                </a:solidFill>
                <a:latin typeface="Calibri"/>
                <a:cs typeface="Calibri"/>
              </a:rPr>
              <a:t> Describe</a:t>
            </a:r>
            <a:r>
              <a:rPr lang="en-US" sz="2200" dirty="0">
                <a:solidFill>
                  <a:schemeClr val="accent3">
                    <a:lumMod val="25000"/>
                  </a:schemeClr>
                </a:solidFill>
                <a:latin typeface="Abadi"/>
              </a:rPr>
              <a:t> </a:t>
            </a:r>
            <a:r>
              <a:rPr lang="en-US" sz="2200" dirty="0">
                <a:solidFill>
                  <a:schemeClr val="accent3">
                    <a:lumMod val="25000"/>
                  </a:schemeClr>
                </a:solidFill>
                <a:latin typeface="Calibri"/>
                <a:cs typeface="Calibri"/>
              </a:rPr>
              <a:t>how</a:t>
            </a:r>
            <a:r>
              <a:rPr lang="en-US" sz="2200" dirty="0">
                <a:solidFill>
                  <a:schemeClr val="accent3">
                    <a:lumMod val="25000"/>
                  </a:schemeClr>
                </a:solidFill>
                <a:latin typeface="Calibri"/>
                <a:cs typeface="Calibri Light"/>
              </a:rPr>
              <a:t> data were processed</a:t>
            </a:r>
          </a:p>
          <a:p>
            <a:endParaRPr lang="en-US" sz="2200" dirty="0">
              <a:solidFill>
                <a:schemeClr val="accent3">
                  <a:lumMod val="25000"/>
                </a:schemeClr>
              </a:solidFill>
              <a:latin typeface="Calibri"/>
              <a:cs typeface="Calibri Light"/>
            </a:endParaRPr>
          </a:p>
          <a:p>
            <a:r>
              <a:rPr lang="en-US" sz="2000" dirty="0">
                <a:solidFill>
                  <a:schemeClr val="accent3">
                    <a:lumMod val="25000"/>
                  </a:schemeClr>
                </a:solidFill>
                <a:latin typeface="Calibri"/>
                <a:cs typeface="Calibri"/>
              </a:rPr>
              <a:t>GitHub URL:</a:t>
            </a:r>
            <a:r>
              <a:rPr lang="en-US" sz="2200" dirty="0">
                <a:solidFill>
                  <a:schemeClr val="accent3">
                    <a:lumMod val="25000"/>
                  </a:schemeClr>
                </a:solidFill>
                <a:latin typeface="Abadi"/>
              </a:rPr>
              <a:t> </a:t>
            </a:r>
          </a:p>
          <a:p>
            <a:pPr lvl="1">
              <a:buFont typeface="Wingdings" panose="020B0604020202020204" pitchFamily="34" charset="0"/>
              <a:buChar char="ü"/>
            </a:pPr>
            <a:r>
              <a:rPr lang="en-US" sz="1800" dirty="0">
                <a:ea typeface="+mn-lt"/>
                <a:cs typeface="+mn-lt"/>
              </a:rPr>
              <a:t>https://github.com/Davidsonity/IBM-Applied-Data-Science-Capstone/blob/main/Data%20Wrangling.ipynb</a:t>
            </a:r>
            <a:endParaRPr lang="en-US" sz="1800" dirty="0">
              <a:solidFill>
                <a:schemeClr val="accent3">
                  <a:lumMod val="25000"/>
                </a:schemeClr>
              </a:solidFill>
              <a:latin typeface="Abadi"/>
            </a:endParaRPr>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We explored the data by visualizing the relationship between flight number and launch Site, payload and launch site, success rate of each orbit type, flight number and orbit type, the launch success yearly </a:t>
            </a:r>
            <a:endParaRPr lang="en-US"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Calibri"/>
                <a:cs typeface="Calibri"/>
              </a:rPr>
              <a:t>GitHub URL:</a:t>
            </a:r>
          </a:p>
          <a:p>
            <a:pPr lvl="1">
              <a:lnSpc>
                <a:spcPct val="100000"/>
              </a:lnSpc>
              <a:spcBef>
                <a:spcPts val="1400"/>
              </a:spcBef>
              <a:buFont typeface="Wingdings" panose="020B0604020202020204" pitchFamily="34" charset="0"/>
              <a:buChar char="ü"/>
            </a:pPr>
            <a:r>
              <a:rPr lang="en-US" sz="1600" dirty="0">
                <a:ea typeface="+mn-lt"/>
                <a:cs typeface="+mn-lt"/>
              </a:rPr>
              <a:t>https://github.com/Davidsonity/IBM-Applied-Data-Science-Capstone/blob/main/EDA%20with%20Visualization.ipynb</a:t>
            </a:r>
            <a:endParaRPr lang="en-US" sz="1600"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6878" y="1217104"/>
            <a:ext cx="9745589" cy="6119753"/>
          </a:xfrm>
          <a:prstGeom prst="rect">
            <a:avLst/>
          </a:prstGeom>
        </p:spPr>
        <p:txBody>
          <a:bodyPr lIns="91440" tIns="45720" rIns="91440" bIns="45720" anchor="t"/>
          <a:lstStyle/>
          <a:p>
            <a:pPr>
              <a:lnSpc>
                <a:spcPct val="100000"/>
              </a:lnSpc>
              <a:spcBef>
                <a:spcPts val="1400"/>
              </a:spcBef>
            </a:pPr>
            <a:r>
              <a:rPr lang="en-US" sz="2200" dirty="0">
                <a:solidFill>
                  <a:srgbClr val="000000"/>
                </a:solidFill>
                <a:latin typeface="Calibri"/>
                <a:cs typeface="Calibri"/>
              </a:rPr>
              <a:t>We</a:t>
            </a:r>
            <a:r>
              <a:rPr lang="en-US" sz="2200" dirty="0">
                <a:ea typeface="+mn-lt"/>
                <a:cs typeface="+mn-lt"/>
              </a:rPr>
              <a:t> loaded the SpaceX dataset into a PostgreSQL database without leaving the </a:t>
            </a:r>
            <a:r>
              <a:rPr lang="en-US" sz="2200" dirty="0" err="1">
                <a:ea typeface="+mn-lt"/>
                <a:cs typeface="+mn-lt"/>
              </a:rPr>
              <a:t>jupyter</a:t>
            </a:r>
            <a:r>
              <a:rPr lang="en-US" sz="2200" dirty="0">
                <a:ea typeface="+mn-lt"/>
                <a:cs typeface="+mn-lt"/>
              </a:rPr>
              <a:t> notebook.</a:t>
            </a:r>
            <a:endParaRPr lang="en-US" dirty="0">
              <a:solidFill>
                <a:srgbClr val="000000"/>
              </a:solidFill>
              <a:latin typeface="Calibri"/>
              <a:cs typeface="Calibri"/>
            </a:endParaRPr>
          </a:p>
          <a:p>
            <a:pPr>
              <a:lnSpc>
                <a:spcPct val="100000"/>
              </a:lnSpc>
              <a:spcBef>
                <a:spcPts val="1400"/>
              </a:spcBef>
            </a:pPr>
            <a:r>
              <a:rPr lang="en-US" sz="2200" dirty="0">
                <a:ea typeface="+mn-lt"/>
                <a:cs typeface="+mn-lt"/>
              </a:rPr>
              <a:t>We applied EDA with SQL to get insight from the data. We wrote queries to find out for instance:</a:t>
            </a:r>
            <a:endParaRPr lang="en-US" dirty="0">
              <a:ea typeface="+mn-lt"/>
              <a:cs typeface="+mn-lt"/>
            </a:endParaRPr>
          </a:p>
          <a:p>
            <a:pPr>
              <a:lnSpc>
                <a:spcPct val="100000"/>
              </a:lnSpc>
              <a:spcBef>
                <a:spcPts val="1400"/>
              </a:spcBef>
            </a:pPr>
            <a:r>
              <a:rPr lang="en-US" sz="2200" dirty="0">
                <a:ea typeface="+mn-lt"/>
                <a:cs typeface="+mn-lt"/>
              </a:rPr>
              <a:t>The names of unique launch sites in the space mission.</a:t>
            </a:r>
            <a:endParaRPr lang="en-US" dirty="0">
              <a:ea typeface="+mn-lt"/>
              <a:cs typeface="+mn-lt"/>
            </a:endParaRPr>
          </a:p>
          <a:p>
            <a:pPr>
              <a:lnSpc>
                <a:spcPct val="100000"/>
              </a:lnSpc>
              <a:spcBef>
                <a:spcPts val="1400"/>
              </a:spcBef>
            </a:pPr>
            <a:r>
              <a:rPr lang="en-US" sz="2200" dirty="0">
                <a:ea typeface="+mn-lt"/>
                <a:cs typeface="+mn-lt"/>
              </a:rPr>
              <a:t>The total payload mass carried by boosters launched by NASA (CRS)</a:t>
            </a:r>
            <a:endParaRPr lang="en-US" dirty="0">
              <a:ea typeface="+mn-lt"/>
              <a:cs typeface="+mn-lt"/>
            </a:endParaRPr>
          </a:p>
          <a:p>
            <a:pPr>
              <a:lnSpc>
                <a:spcPct val="100000"/>
              </a:lnSpc>
              <a:spcBef>
                <a:spcPts val="1400"/>
              </a:spcBef>
            </a:pPr>
            <a:r>
              <a:rPr lang="en-US" sz="2200" dirty="0">
                <a:ea typeface="+mn-lt"/>
                <a:cs typeface="+mn-lt"/>
              </a:rPr>
              <a:t>The average payload mass carried by booster version F9 v1.1</a:t>
            </a:r>
            <a:endParaRPr lang="en-US" dirty="0">
              <a:ea typeface="+mn-lt"/>
              <a:cs typeface="+mn-lt"/>
            </a:endParaRPr>
          </a:p>
          <a:p>
            <a:pPr>
              <a:lnSpc>
                <a:spcPct val="100000"/>
              </a:lnSpc>
              <a:spcBef>
                <a:spcPts val="1400"/>
              </a:spcBef>
            </a:pPr>
            <a:r>
              <a:rPr lang="en-US" sz="2200" dirty="0">
                <a:ea typeface="+mn-lt"/>
                <a:cs typeface="+mn-lt"/>
              </a:rPr>
              <a:t>The total number of successful and failure mission outcomes</a:t>
            </a:r>
            <a:endParaRPr lang="en-US" dirty="0">
              <a:ea typeface="+mn-lt"/>
              <a:cs typeface="+mn-lt"/>
            </a:endParaRPr>
          </a:p>
          <a:p>
            <a:pPr>
              <a:lnSpc>
                <a:spcPct val="100000"/>
              </a:lnSpc>
              <a:spcBef>
                <a:spcPts val="1400"/>
              </a:spcBef>
            </a:pPr>
            <a:r>
              <a:rPr lang="en-US" sz="2200" dirty="0">
                <a:ea typeface="+mn-lt"/>
                <a:cs typeface="+mn-lt"/>
              </a:rPr>
              <a:t>The failed landing outcomes in drone ship, their booster version and launch site names.</a:t>
            </a:r>
            <a:endParaRPr lang="en-US" dirty="0">
              <a:cs typeface="Calibri"/>
            </a:endParaRPr>
          </a:p>
          <a:p>
            <a:pPr>
              <a:lnSpc>
                <a:spcPct val="100000"/>
              </a:lnSpc>
              <a:spcBef>
                <a:spcPts val="1400"/>
              </a:spcBef>
            </a:pPr>
            <a:r>
              <a:rPr lang="en-US" sz="2000" dirty="0">
                <a:solidFill>
                  <a:schemeClr val="accent3">
                    <a:lumMod val="25000"/>
                  </a:schemeClr>
                </a:solidFill>
                <a:latin typeface="Calibri"/>
                <a:cs typeface="Calibri"/>
              </a:rPr>
              <a:t>GitHub URL:</a:t>
            </a:r>
            <a:r>
              <a:rPr lang="en-US" sz="2000" dirty="0">
                <a:solidFill>
                  <a:schemeClr val="accent3">
                    <a:lumMod val="25000"/>
                  </a:schemeClr>
                </a:solidFill>
                <a:ea typeface="+mn-lt"/>
                <a:cs typeface="+mn-lt"/>
              </a:rPr>
              <a:t> </a:t>
            </a:r>
            <a:r>
              <a:rPr lang="en-US" sz="1600" dirty="0">
                <a:ea typeface="+mn-lt"/>
                <a:cs typeface="+mn-lt"/>
              </a:rPr>
              <a:t>https://github.com/Davidsonity/IBM-Applied-Data-Science-Capstone/blob/main/EDA%20with%20SQL.ipynb</a:t>
            </a:r>
            <a:endParaRPr lang="en-US" sz="1600" dirty="0">
              <a:solidFill>
                <a:schemeClr val="accent3">
                  <a:lumMod val="25000"/>
                </a:schemeClr>
              </a:solidFill>
              <a:cs typeface="Calibri"/>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lnSpcReduction="20000"/>
          </a:bodyPr>
          <a:lstStyle/>
          <a:p>
            <a:r>
              <a:rPr lang="en-US" sz="2200" dirty="0">
                <a:ea typeface="+mn-lt"/>
                <a:cs typeface="+mn-lt"/>
              </a:rPr>
              <a:t>We marked all launch sites, and added map objects such as markers, circles, lines to mark the success or failure of launches for each site on the folium map.</a:t>
            </a:r>
            <a:endParaRPr lang="en-US" dirty="0">
              <a:ea typeface="+mn-lt"/>
              <a:cs typeface="+mn-lt"/>
            </a:endParaRPr>
          </a:p>
          <a:p>
            <a:r>
              <a:rPr lang="en-US" sz="2200" dirty="0">
                <a:ea typeface="+mn-lt"/>
                <a:cs typeface="+mn-lt"/>
              </a:rPr>
              <a:t>We assigned the feature launch outcomes (failure or success) to class 0 and 1.i.e., 0 for failure, and 1 for success.</a:t>
            </a:r>
            <a:endParaRPr lang="en-US" dirty="0">
              <a:ea typeface="+mn-lt"/>
              <a:cs typeface="+mn-lt"/>
            </a:endParaRPr>
          </a:p>
          <a:p>
            <a:r>
              <a:rPr lang="en-US" sz="2200" dirty="0">
                <a:ea typeface="+mn-lt"/>
                <a:cs typeface="+mn-lt"/>
              </a:rPr>
              <a:t>Using the color-labeled marker clusters, we identified which launch sites have relatively high success rate. </a:t>
            </a:r>
            <a:endParaRPr lang="en-US" dirty="0">
              <a:ea typeface="+mn-lt"/>
              <a:cs typeface="+mn-lt"/>
            </a:endParaRPr>
          </a:p>
          <a:p>
            <a:r>
              <a:rPr lang="en-US" sz="2200" dirty="0">
                <a:ea typeface="+mn-lt"/>
                <a:cs typeface="+mn-lt"/>
              </a:rPr>
              <a:t>We calculated the distances between a launch site to its proximities. We answered some question for instance:</a:t>
            </a:r>
            <a:endParaRPr lang="en-US" dirty="0">
              <a:ea typeface="+mn-lt"/>
              <a:cs typeface="+mn-lt"/>
            </a:endParaRPr>
          </a:p>
          <a:p>
            <a:pPr lvl="1">
              <a:buFont typeface="Wingdings" panose="020B0604020202020204" pitchFamily="34" charset="0"/>
              <a:buChar char="ü"/>
            </a:pPr>
            <a:r>
              <a:rPr lang="en-US" sz="1800" dirty="0">
                <a:ea typeface="+mn-lt"/>
                <a:cs typeface="+mn-lt"/>
              </a:rPr>
              <a:t>Are launch sites near railways, highways and coastlines.</a:t>
            </a:r>
          </a:p>
          <a:p>
            <a:pPr lvl="1">
              <a:buFont typeface="Wingdings" panose="020B0604020202020204" pitchFamily="34" charset="0"/>
              <a:buChar char="ü"/>
            </a:pPr>
            <a:r>
              <a:rPr lang="en-US" sz="1800" dirty="0">
                <a:ea typeface="+mn-lt"/>
                <a:cs typeface="+mn-lt"/>
              </a:rPr>
              <a:t>Do launch sites keep certain distance away from cities.</a:t>
            </a:r>
            <a:endParaRPr lang="en-US" sz="1800">
              <a:ea typeface="+mn-lt"/>
              <a:cs typeface="+mn-lt"/>
            </a:endParaRPr>
          </a:p>
          <a:p>
            <a:pPr>
              <a:lnSpc>
                <a:spcPct val="100000"/>
              </a:lnSpc>
              <a:spcBef>
                <a:spcPts val="1400"/>
              </a:spcBef>
            </a:pPr>
            <a:endParaRPr lang="en-US" sz="2200" dirty="0">
              <a:cs typeface="Calibri"/>
            </a:endParaRPr>
          </a:p>
          <a:p>
            <a:pPr>
              <a:lnSpc>
                <a:spcPct val="100000"/>
              </a:lnSpc>
              <a:spcBef>
                <a:spcPts val="1400"/>
              </a:spcBef>
            </a:pPr>
            <a:r>
              <a:rPr lang="en-US" sz="2000" dirty="0">
                <a:solidFill>
                  <a:schemeClr val="accent3">
                    <a:lumMod val="25000"/>
                  </a:schemeClr>
                </a:solidFill>
                <a:latin typeface="Calibri"/>
                <a:cs typeface="Calibri"/>
              </a:rPr>
              <a:t>GitHub URL:</a:t>
            </a:r>
          </a:p>
          <a:p>
            <a:pPr lvl="1">
              <a:lnSpc>
                <a:spcPct val="100000"/>
              </a:lnSpc>
              <a:spcBef>
                <a:spcPts val="1400"/>
              </a:spcBef>
              <a:buFont typeface="Wingdings" panose="020B0604020202020204" pitchFamily="34" charset="0"/>
              <a:buChar char="ü"/>
            </a:pPr>
            <a:r>
              <a:rPr lang="en-US" sz="1600" dirty="0">
                <a:ea typeface="+mn-lt"/>
                <a:cs typeface="+mn-lt"/>
              </a:rPr>
              <a:t>https://github.com/Davidsonity/IBM-Applied-Data-Science-Capstone/blob/main/Interactive%20Visual%20Analysis%20with%20Folium.ipynb</a:t>
            </a:r>
            <a:endParaRPr lang="en-US" sz="1600" dirty="0">
              <a:solidFill>
                <a:schemeClr val="accent3">
                  <a:lumMod val="25000"/>
                </a:schemeClr>
              </a:solidFill>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ea typeface="+mn-lt"/>
                <a:cs typeface="+mn-lt"/>
              </a:rPr>
              <a:t>We built an interactive dashboard with Plotly dash</a:t>
            </a:r>
            <a:endParaRPr lang="en-US" dirty="0">
              <a:ea typeface="+mn-lt"/>
              <a:cs typeface="+mn-lt"/>
            </a:endParaRPr>
          </a:p>
          <a:p>
            <a:r>
              <a:rPr lang="en-US" sz="2200" dirty="0">
                <a:ea typeface="+mn-lt"/>
                <a:cs typeface="+mn-lt"/>
              </a:rPr>
              <a:t>We plotted pie charts showing the total launches by a certain sites</a:t>
            </a:r>
            <a:endParaRPr lang="en-US" dirty="0">
              <a:ea typeface="+mn-lt"/>
              <a:cs typeface="+mn-lt"/>
            </a:endParaRPr>
          </a:p>
          <a:p>
            <a:r>
              <a:rPr lang="en-US" sz="2200" dirty="0">
                <a:ea typeface="+mn-lt"/>
                <a:cs typeface="+mn-lt"/>
              </a:rPr>
              <a:t>We plotted scatter graph showing the relationship with Outcome and Payload Mass (Kg) for the different booster version.</a:t>
            </a:r>
            <a:endParaRPr lang="en-US">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Calibri"/>
                <a:cs typeface="Calibri"/>
              </a:rPr>
              <a:t>GitHub URL:</a:t>
            </a:r>
          </a:p>
          <a:p>
            <a:pPr lvl="1">
              <a:lnSpc>
                <a:spcPct val="100000"/>
              </a:lnSpc>
              <a:spcBef>
                <a:spcPts val="1400"/>
              </a:spcBef>
              <a:buFont typeface="Wingdings" panose="020B0604020202020204" pitchFamily="34" charset="0"/>
              <a:buChar char="ü"/>
            </a:pPr>
            <a:r>
              <a:rPr lang="en-US" sz="1600" dirty="0">
                <a:ea typeface="+mn-lt"/>
                <a:cs typeface="+mn-lt"/>
              </a:rPr>
              <a:t>https://github.com/Davidsonity/IBM-Applied-Data-Science-Capstone/blob/main/spacex_dash_app.py</a:t>
            </a:r>
            <a:endParaRPr lang="en-US" sz="1600"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027073"/>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Four classification models were compared: logistic regression, support vector machine, decision tree and k nearest neighbors.</a:t>
            </a:r>
            <a:endParaRPr lang="en-US" dirty="0"/>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Calibri"/>
                <a:cs typeface="Calibri"/>
              </a:rPr>
              <a:t>GitHub URL:</a:t>
            </a:r>
          </a:p>
          <a:p>
            <a:pPr lvl="1">
              <a:lnSpc>
                <a:spcPct val="100000"/>
              </a:lnSpc>
              <a:spcBef>
                <a:spcPts val="1400"/>
              </a:spcBef>
              <a:buFont typeface="Wingdings" panose="020B0604020202020204" pitchFamily="34" charset="0"/>
              <a:buChar char="ü"/>
            </a:pPr>
            <a:r>
              <a:rPr lang="en-US" sz="1600" dirty="0">
                <a:ea typeface="+mn-lt"/>
                <a:cs typeface="+mn-lt"/>
              </a:rPr>
              <a:t>https://github.com/Davidsonity/IBM-Applied-Data-Science-Capstone/blob/main/Machine%20Learning%20Prediction.ipynb</a:t>
            </a:r>
            <a:endParaRPr lang="en-US" sz="1600" dirty="0">
              <a:solidFill>
                <a:schemeClr val="accent3">
                  <a:lumMod val="25000"/>
                </a:schemeClr>
              </a:solidFill>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2DD54F45-DCCE-D70B-412F-D29BBA6CE369}"/>
              </a:ext>
            </a:extLst>
          </p:cNvPr>
          <p:cNvPicPr>
            <a:picLocks noChangeAspect="1"/>
          </p:cNvPicPr>
          <p:nvPr/>
        </p:nvPicPr>
        <p:blipFill>
          <a:blip r:embed="rId3"/>
          <a:stretch>
            <a:fillRect/>
          </a:stretch>
        </p:blipFill>
        <p:spPr>
          <a:xfrm>
            <a:off x="1216324" y="2918584"/>
            <a:ext cx="8609161" cy="178283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8597" y="1634809"/>
            <a:ext cx="11396309" cy="51153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Exploratory data analysis results</a:t>
            </a:r>
            <a:endParaRPr lang="en-US">
              <a:solidFill>
                <a:schemeClr val="accent3">
                  <a:lumMod val="25000"/>
                </a:schemeClr>
              </a:solidFill>
            </a:endParaRPr>
          </a:p>
          <a:p>
            <a:pPr>
              <a:lnSpc>
                <a:spcPct val="100000"/>
              </a:lnSpc>
              <a:spcBef>
                <a:spcPts val="1400"/>
              </a:spcBef>
            </a:pPr>
            <a:r>
              <a:rPr lang="en-US" sz="1600" dirty="0">
                <a:latin typeface="IBM Plex Mono Text"/>
              </a:rPr>
              <a:t>Space X uses 4 different launch sites; </a:t>
            </a:r>
            <a:endParaRPr lang="en-US" sz="1600">
              <a:solidFill>
                <a:srgbClr val="292929"/>
              </a:solidFill>
              <a:latin typeface="Abadi"/>
            </a:endParaRPr>
          </a:p>
          <a:p>
            <a:pPr>
              <a:lnSpc>
                <a:spcPct val="100000"/>
              </a:lnSpc>
              <a:spcBef>
                <a:spcPts val="1400"/>
              </a:spcBef>
            </a:pPr>
            <a:r>
              <a:rPr lang="en-US" sz="1600" dirty="0">
                <a:latin typeface="IBM Plex Mono Text"/>
              </a:rPr>
              <a:t>The first launches were done to Space X itself and NASA</a:t>
            </a:r>
            <a:endParaRPr lang="en-US" sz="1600">
              <a:solidFill>
                <a:srgbClr val="292929"/>
              </a:solidFill>
              <a:latin typeface="Abadi"/>
            </a:endParaRPr>
          </a:p>
          <a:p>
            <a:pPr>
              <a:lnSpc>
                <a:spcPct val="100000"/>
              </a:lnSpc>
              <a:spcBef>
                <a:spcPts val="1400"/>
              </a:spcBef>
            </a:pPr>
            <a:r>
              <a:rPr lang="en-US" sz="1600" dirty="0">
                <a:latin typeface="IBM Plex Mono Text"/>
              </a:rPr>
              <a:t>The average payload of F9 v1.1 booster is 2,928 kg</a:t>
            </a:r>
            <a:endParaRPr lang="en-US" sz="1600">
              <a:solidFill>
                <a:srgbClr val="292929"/>
              </a:solidFill>
              <a:latin typeface="Abadi"/>
            </a:endParaRPr>
          </a:p>
          <a:p>
            <a:pPr>
              <a:lnSpc>
                <a:spcPct val="100000"/>
              </a:lnSpc>
              <a:spcBef>
                <a:spcPts val="1400"/>
              </a:spcBef>
            </a:pPr>
            <a:r>
              <a:rPr lang="en-US" sz="1600" dirty="0">
                <a:latin typeface="IBM Plex Mono Text"/>
              </a:rPr>
              <a:t>The first success landing outcome happened in 2015 fiver year after the first launch</a:t>
            </a:r>
            <a:endParaRPr lang="en-US" sz="1600">
              <a:solidFill>
                <a:srgbClr val="292929"/>
              </a:solidFill>
              <a:latin typeface="Abadi"/>
            </a:endParaRPr>
          </a:p>
          <a:p>
            <a:pPr>
              <a:lnSpc>
                <a:spcPct val="100000"/>
              </a:lnSpc>
              <a:spcBef>
                <a:spcPts val="1400"/>
              </a:spcBef>
            </a:pPr>
            <a:r>
              <a:rPr lang="en-US" sz="1600" dirty="0">
                <a:latin typeface="IBM Plex Mono Text"/>
              </a:rPr>
              <a:t> Many Falcon 9 booster versions were successful at landing in drone ships having payload above the average</a:t>
            </a:r>
            <a:endParaRPr lang="en-US" sz="1600">
              <a:solidFill>
                <a:srgbClr val="292929"/>
              </a:solidFill>
              <a:latin typeface="Abadi"/>
            </a:endParaRPr>
          </a:p>
          <a:p>
            <a:pPr>
              <a:lnSpc>
                <a:spcPct val="100000"/>
              </a:lnSpc>
              <a:spcBef>
                <a:spcPts val="1400"/>
              </a:spcBef>
            </a:pPr>
            <a:r>
              <a:rPr lang="en-US" sz="1600" dirty="0">
                <a:latin typeface="IBM Plex Mono Text"/>
              </a:rPr>
              <a:t>Almost 100% of mission outcomes were successful</a:t>
            </a:r>
            <a:endParaRPr lang="en-US" sz="1600">
              <a:solidFill>
                <a:srgbClr val="292929"/>
              </a:solidFill>
              <a:latin typeface="Abadi"/>
            </a:endParaRPr>
          </a:p>
          <a:p>
            <a:pPr>
              <a:lnSpc>
                <a:spcPct val="100000"/>
              </a:lnSpc>
              <a:spcBef>
                <a:spcPts val="1400"/>
              </a:spcBef>
            </a:pPr>
            <a:r>
              <a:rPr lang="en-US" sz="1600" dirty="0">
                <a:latin typeface="IBM Plex Mono Text"/>
              </a:rPr>
              <a:t>Two booster versions failed at landing in drone ships in 2015: F9 v1.1 B1012 and F9 v1.1 B1015</a:t>
            </a:r>
            <a:endParaRPr lang="en-US" sz="1600">
              <a:solidFill>
                <a:srgbClr val="292929"/>
              </a:solidFill>
              <a:latin typeface="Abadi"/>
            </a:endParaRPr>
          </a:p>
          <a:p>
            <a:pPr>
              <a:lnSpc>
                <a:spcPct val="100000"/>
              </a:lnSpc>
              <a:spcBef>
                <a:spcPts val="1400"/>
              </a:spcBef>
            </a:pPr>
            <a:r>
              <a:rPr lang="en-US" sz="1600" dirty="0">
                <a:latin typeface="IBM Plex Mono Text"/>
              </a:rPr>
              <a:t>The number of landing outcomes became as better as years passed. </a:t>
            </a:r>
            <a:endParaRPr lang="en-US" sz="1600" dirty="0">
              <a:solidFill>
                <a:schemeClr val="accent3">
                  <a:lumMod val="25000"/>
                </a:schemeClr>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516307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8597" y="1447904"/>
            <a:ext cx="11396309" cy="53022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Interactive analytics demo in screenshots</a:t>
            </a:r>
            <a:endParaRPr lang="en-US" sz="2400">
              <a:solidFill>
                <a:schemeClr val="accent3">
                  <a:lumMod val="25000"/>
                </a:schemeClr>
              </a:solidFill>
              <a:latin typeface="IBM Plex Mono Text"/>
            </a:endParaRPr>
          </a:p>
          <a:p>
            <a:pPr lvl="1">
              <a:lnSpc>
                <a:spcPct val="100000"/>
              </a:lnSpc>
              <a:spcBef>
                <a:spcPts val="1400"/>
              </a:spcBef>
            </a:pPr>
            <a:r>
              <a:rPr lang="en-US" sz="1800" dirty="0">
                <a:latin typeface="IBM Plex Mono Text"/>
              </a:rPr>
              <a:t>Using interactive analytics was possible to identify that launch sites use to be in safety places, near sea, for example and have a good logistic infrastructure around. • Most launches happens at east coast launch sites</a:t>
            </a:r>
            <a:r>
              <a:rPr lang="en-US" sz="1400" dirty="0">
                <a:latin typeface="IBM Plex Mono Text"/>
              </a:rPr>
              <a:t>.</a:t>
            </a:r>
            <a:endParaRPr lang="en-US" sz="1400">
              <a:solidFill>
                <a:schemeClr val="accent3">
                  <a:lumMod val="25000"/>
                </a:schemeClr>
              </a:solidFill>
              <a:latin typeface="Abadi"/>
            </a:endParaRPr>
          </a:p>
          <a:p>
            <a:pPr lvl="1">
              <a:lnSpc>
                <a:spcPct val="100000"/>
              </a:lnSpc>
              <a:spcBef>
                <a:spcPts val="1400"/>
              </a:spcBef>
            </a:pPr>
            <a:endParaRPr lang="en-US" sz="1400" dirty="0">
              <a:latin typeface="IBM Plex Mono Text"/>
            </a:endParaRPr>
          </a:p>
          <a:p>
            <a:pPr lvl="1">
              <a:lnSpc>
                <a:spcPct val="100000"/>
              </a:lnSpc>
              <a:spcBef>
                <a:spcPts val="1400"/>
              </a:spcBef>
            </a:pPr>
            <a:endParaRPr lang="en-US" sz="1400" dirty="0">
              <a:latin typeface="IBM Plex Mono Text"/>
            </a:endParaRPr>
          </a:p>
          <a:p>
            <a:pPr lvl="1">
              <a:lnSpc>
                <a:spcPct val="100000"/>
              </a:lnSpc>
              <a:spcBef>
                <a:spcPts val="1400"/>
              </a:spcBef>
            </a:pPr>
            <a:endParaRPr lang="en-US" sz="1400" dirty="0">
              <a:latin typeface="IBM Plex Mono Text"/>
            </a:endParaRPr>
          </a:p>
          <a:p>
            <a:pPr lvl="1">
              <a:lnSpc>
                <a:spcPct val="100000"/>
              </a:lnSpc>
              <a:spcBef>
                <a:spcPts val="1400"/>
              </a:spcBef>
            </a:pPr>
            <a:endParaRPr lang="en-US" sz="1400" dirty="0">
              <a:latin typeface="IBM Plex Mono Text"/>
            </a:endParaRPr>
          </a:p>
          <a:p>
            <a:pPr lvl="1">
              <a:lnSpc>
                <a:spcPct val="100000"/>
              </a:lnSpc>
              <a:spcBef>
                <a:spcPts val="1400"/>
              </a:spcBef>
            </a:pPr>
            <a:endParaRPr lang="en-US" sz="1400" dirty="0">
              <a:latin typeface="IBM Plex Mono Text"/>
            </a:endParaRPr>
          </a:p>
          <a:p>
            <a:pPr lvl="1">
              <a:lnSpc>
                <a:spcPct val="100000"/>
              </a:lnSpc>
              <a:spcBef>
                <a:spcPts val="1400"/>
              </a:spcBef>
            </a:pPr>
            <a:endParaRPr lang="en-US" sz="1400" dirty="0">
              <a:latin typeface="IBM Plex Mono Text"/>
            </a:endParaRPr>
          </a:p>
          <a:p>
            <a:pPr marL="0" indent="0">
              <a:lnSpc>
                <a:spcPct val="100000"/>
              </a:lnSpc>
              <a:spcBef>
                <a:spcPts val="1400"/>
              </a:spcBef>
              <a:buNone/>
            </a:pPr>
            <a:endParaRPr lang="en-US" sz="2400" dirty="0">
              <a:solidFill>
                <a:schemeClr val="accent3">
                  <a:lumMod val="25000"/>
                </a:schemeClr>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Map&#10;&#10;Description automatically generated">
            <a:extLst>
              <a:ext uri="{FF2B5EF4-FFF2-40B4-BE49-F238E27FC236}">
                <a16:creationId xmlns:a16="http://schemas.microsoft.com/office/drawing/2014/main" id="{4E950EE0-116D-F213-DB8E-DBF3399C21CB}"/>
              </a:ext>
            </a:extLst>
          </p:cNvPr>
          <p:cNvPicPr>
            <a:picLocks noChangeAspect="1"/>
          </p:cNvPicPr>
          <p:nvPr/>
        </p:nvPicPr>
        <p:blipFill>
          <a:blip r:embed="rId4"/>
          <a:stretch>
            <a:fillRect/>
          </a:stretch>
        </p:blipFill>
        <p:spPr>
          <a:xfrm>
            <a:off x="2165232" y="2937121"/>
            <a:ext cx="7315199" cy="39167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8597" y="1634809"/>
            <a:ext cx="11396309" cy="51153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Predictive analysis results</a:t>
            </a:r>
            <a:endParaRPr lang="en-US" dirty="0">
              <a:solidFill>
                <a:schemeClr val="accent3">
                  <a:lumMod val="25000"/>
                </a:schemeClr>
              </a:solidFill>
            </a:endParaRPr>
          </a:p>
          <a:p>
            <a:pPr lvl="1">
              <a:lnSpc>
                <a:spcPct val="100000"/>
              </a:lnSpc>
              <a:spcBef>
                <a:spcPts val="1400"/>
              </a:spcBef>
            </a:pPr>
            <a:r>
              <a:rPr lang="en-US" sz="2000" dirty="0">
                <a:latin typeface="IBM Plex Mono Text"/>
              </a:rPr>
              <a:t>Predictive Analysis showed that Decision Tree Classifier is the best model to predict successful landings, having accuracy over 87% and accuracy for test data over 94%.</a:t>
            </a:r>
            <a:endParaRPr lang="en-US" sz="2000" dirty="0">
              <a:solidFill>
                <a:schemeClr val="accent3">
                  <a:lumMod val="25000"/>
                </a:schemeClr>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421421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dirty="0"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10419"/>
            <a:ext cx="10761483" cy="5019285"/>
          </a:xfrm>
          <a:prstGeom prst="rect">
            <a:avLst/>
          </a:prstGeom>
        </p:spPr>
        <p:txBody>
          <a:bodyPr lIns="91440" tIns="45720" rIns="91440" bIns="45720" anchor="t">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buNone/>
            </a:pPr>
            <a:r>
              <a:rPr lang="en-US" sz="2200" dirty="0">
                <a:ea typeface="+mn-lt"/>
                <a:cs typeface="+mn-lt"/>
              </a:rPr>
              <a:t>From the plot, we found that the larger the flight amount at a launch site, the greater the success rate at a launch site.</a:t>
            </a:r>
            <a:endParaRPr lang="en-US" dirty="0"/>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2B5AC1D4-1FA3-0879-DCA4-B1026CDA3537}"/>
              </a:ext>
            </a:extLst>
          </p:cNvPr>
          <p:cNvPicPr>
            <a:picLocks noChangeAspect="1"/>
          </p:cNvPicPr>
          <p:nvPr/>
        </p:nvPicPr>
        <p:blipFill>
          <a:blip r:embed="rId3"/>
          <a:stretch>
            <a:fillRect/>
          </a:stretch>
        </p:blipFill>
        <p:spPr>
          <a:xfrm>
            <a:off x="123645" y="1406880"/>
            <a:ext cx="11757801" cy="27646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6237" y="1465908"/>
            <a:ext cx="11049029" cy="5263701"/>
          </a:xfrm>
          <a:prstGeom prst="rect">
            <a:avLst/>
          </a:prstGeom>
        </p:spPr>
        <p:txBody>
          <a:bodyPr lIns="91440" tIns="45720" rIns="91440" bIns="45720" anchor="t">
            <a:normAutofit/>
          </a:bodyPr>
          <a:lstStyle/>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85DCE318-2597-955F-F65E-AD7ECAD4F52D}"/>
              </a:ext>
            </a:extLst>
          </p:cNvPr>
          <p:cNvPicPr>
            <a:picLocks noChangeAspect="1"/>
          </p:cNvPicPr>
          <p:nvPr/>
        </p:nvPicPr>
        <p:blipFill>
          <a:blip r:embed="rId3"/>
          <a:stretch>
            <a:fillRect/>
          </a:stretch>
        </p:blipFill>
        <p:spPr>
          <a:xfrm>
            <a:off x="66136" y="1306239"/>
            <a:ext cx="11987839" cy="26065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7624"/>
            <a:ext cx="4047257" cy="514868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ea typeface="+mn-lt"/>
              <a:cs typeface="+mn-lt"/>
            </a:endParaRPr>
          </a:p>
          <a:p>
            <a:pPr marL="342900" indent="-342900">
              <a:lnSpc>
                <a:spcPct val="100000"/>
              </a:lnSpc>
              <a:spcBef>
                <a:spcPts val="1400"/>
              </a:spcBef>
            </a:pPr>
            <a:r>
              <a:rPr lang="en-US" sz="2200" dirty="0">
                <a:ea typeface="+mn-lt"/>
                <a:cs typeface="+mn-lt"/>
              </a:rPr>
              <a:t>From the plot, we can see that ES-L1, GEO, HEO, SSO, VLEO had the most success rate.</a:t>
            </a: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C57D0A8C-49E4-33F1-D94C-114E3A0726AB}"/>
              </a:ext>
            </a:extLst>
          </p:cNvPr>
          <p:cNvPicPr>
            <a:picLocks noChangeAspect="1"/>
          </p:cNvPicPr>
          <p:nvPr/>
        </p:nvPicPr>
        <p:blipFill>
          <a:blip r:embed="rId3"/>
          <a:stretch>
            <a:fillRect/>
          </a:stretch>
        </p:blipFill>
        <p:spPr>
          <a:xfrm>
            <a:off x="6104627" y="1549767"/>
            <a:ext cx="5230482" cy="37728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473936" cy="381158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D3B68B71-4058-10D7-044C-83D66F3C57D4}"/>
              </a:ext>
            </a:extLst>
          </p:cNvPr>
          <p:cNvPicPr>
            <a:picLocks noChangeAspect="1"/>
          </p:cNvPicPr>
          <p:nvPr/>
        </p:nvPicPr>
        <p:blipFill>
          <a:blip r:embed="rId3"/>
          <a:stretch>
            <a:fillRect/>
          </a:stretch>
        </p:blipFill>
        <p:spPr>
          <a:xfrm>
            <a:off x="166778" y="1421403"/>
            <a:ext cx="11757802" cy="25630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618117"/>
            <a:ext cx="9640048" cy="381158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rPr>
              <a:t>We can observe that with heavy payloads, the successful landing are more for PO, LEO and ISS orbits.</a:t>
            </a:r>
            <a:endParaRPr lang="en-US" sz="2200" dirty="0">
              <a:solidFill>
                <a:srgbClr val="292929"/>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9B1868FC-D8BD-E894-C9FF-033C13B8A1A1}"/>
              </a:ext>
            </a:extLst>
          </p:cNvPr>
          <p:cNvPicPr>
            <a:picLocks noChangeAspect="1"/>
          </p:cNvPicPr>
          <p:nvPr/>
        </p:nvPicPr>
        <p:blipFill>
          <a:blip r:embed="rId3"/>
          <a:stretch>
            <a:fillRect/>
          </a:stretch>
        </p:blipFill>
        <p:spPr>
          <a:xfrm>
            <a:off x="554967" y="1536421"/>
            <a:ext cx="11182707" cy="26205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From the plot, we can observe that success rate since 2013 kept on increasing till 2020.</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5BA48A76-C72D-A43A-E108-D447EF1803D2}"/>
              </a:ext>
            </a:extLst>
          </p:cNvPr>
          <p:cNvPicPr>
            <a:picLocks noChangeAspect="1"/>
          </p:cNvPicPr>
          <p:nvPr/>
        </p:nvPicPr>
        <p:blipFill>
          <a:blip r:embed="rId3"/>
          <a:stretch>
            <a:fillRect/>
          </a:stretch>
        </p:blipFill>
        <p:spPr>
          <a:xfrm>
            <a:off x="4940061" y="1528453"/>
            <a:ext cx="6466935" cy="45774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used the key word </a:t>
            </a:r>
            <a:r>
              <a:rPr lang="en-US" sz="2200" b="1" dirty="0">
                <a:ea typeface="+mn-lt"/>
                <a:cs typeface="+mn-lt"/>
              </a:rPr>
              <a:t>DISTINCT</a:t>
            </a:r>
            <a:r>
              <a:rPr lang="en-US" sz="2200" dirty="0">
                <a:ea typeface="+mn-lt"/>
                <a:cs typeface="+mn-lt"/>
              </a:rPr>
              <a:t> to show only unique launch sites from the SpaceX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6" descr="A picture containing table&#10;&#10;Description automatically generated">
            <a:extLst>
              <a:ext uri="{FF2B5EF4-FFF2-40B4-BE49-F238E27FC236}">
                <a16:creationId xmlns:a16="http://schemas.microsoft.com/office/drawing/2014/main" id="{724A05FE-6983-217B-1C36-0838476F75EC}"/>
              </a:ext>
            </a:extLst>
          </p:cNvPr>
          <p:cNvPicPr>
            <a:picLocks noChangeAspect="1"/>
          </p:cNvPicPr>
          <p:nvPr/>
        </p:nvPicPr>
        <p:blipFill>
          <a:blip r:embed="rId3"/>
          <a:stretch>
            <a:fillRect/>
          </a:stretch>
        </p:blipFill>
        <p:spPr>
          <a:xfrm>
            <a:off x="2993816" y="2839528"/>
            <a:ext cx="2495009" cy="36949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437"/>
            <a:ext cx="9745589" cy="5228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5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6" descr="Table&#10;&#10;Description automatically generated">
            <a:extLst>
              <a:ext uri="{FF2B5EF4-FFF2-40B4-BE49-F238E27FC236}">
                <a16:creationId xmlns:a16="http://schemas.microsoft.com/office/drawing/2014/main" id="{E30122F6-AB08-3398-440B-569FDD3ADC26}"/>
              </a:ext>
            </a:extLst>
          </p:cNvPr>
          <p:cNvPicPr>
            <a:picLocks noChangeAspect="1"/>
          </p:cNvPicPr>
          <p:nvPr/>
        </p:nvPicPr>
        <p:blipFill>
          <a:blip r:embed="rId3"/>
          <a:stretch>
            <a:fillRect/>
          </a:stretch>
        </p:blipFill>
        <p:spPr>
          <a:xfrm>
            <a:off x="612476" y="2170932"/>
            <a:ext cx="11455877" cy="38532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payload carried by boosters from NASA</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rPr>
              <a:t>Total payload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A picture containing text, clock&#10;&#10;Description automatically generated">
            <a:extLst>
              <a:ext uri="{FF2B5EF4-FFF2-40B4-BE49-F238E27FC236}">
                <a16:creationId xmlns:a16="http://schemas.microsoft.com/office/drawing/2014/main" id="{2726AAE9-BF75-FABA-866A-5C2526A8C520}"/>
              </a:ext>
            </a:extLst>
          </p:cNvPr>
          <p:cNvPicPr>
            <a:picLocks noChangeAspect="1"/>
          </p:cNvPicPr>
          <p:nvPr/>
        </p:nvPicPr>
        <p:blipFill rotWithShape="1">
          <a:blip r:embed="rId3"/>
          <a:srcRect t="30070" r="-515" b="-699"/>
          <a:stretch/>
        </p:blipFill>
        <p:spPr>
          <a:xfrm>
            <a:off x="1472960" y="2793700"/>
            <a:ext cx="1663358" cy="14559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Average payload mass carried by booster version F9 v1.1</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rPr>
              <a:t>We calculated the average payload mass carried by booster version F9 v1.1 as 2928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18042FA8-D1F7-B670-554B-47691CFAA113}"/>
              </a:ext>
            </a:extLst>
          </p:cNvPr>
          <p:cNvPicPr>
            <a:picLocks noChangeAspect="1"/>
          </p:cNvPicPr>
          <p:nvPr/>
        </p:nvPicPr>
        <p:blipFill rotWithShape="1">
          <a:blip r:embed="rId3"/>
          <a:srcRect t="33051" r="-962" b="-847"/>
          <a:stretch/>
        </p:blipFill>
        <p:spPr>
          <a:xfrm>
            <a:off x="1171036" y="3009181"/>
            <a:ext cx="1511074" cy="11540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36309" y="1594889"/>
            <a:ext cx="6562422" cy="46352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p>
          <a:p>
            <a:pPr lvl="1">
              <a:lnSpc>
                <a:spcPct val="100000"/>
              </a:lnSpc>
              <a:spcBef>
                <a:spcPts val="1400"/>
              </a:spcBef>
              <a:buFont typeface="Wingdings"/>
              <a:buChar char="ü"/>
            </a:pPr>
            <a:r>
              <a:rPr lang="en-US" sz="1800" dirty="0">
                <a:solidFill>
                  <a:schemeClr val="accent1"/>
                </a:solidFill>
                <a:latin typeface="Abadi"/>
              </a:rPr>
              <a:t>Data Collection</a:t>
            </a:r>
          </a:p>
          <a:p>
            <a:pPr lvl="1">
              <a:lnSpc>
                <a:spcPct val="100000"/>
              </a:lnSpc>
              <a:spcBef>
                <a:spcPts val="1400"/>
              </a:spcBef>
              <a:buFont typeface="Wingdings"/>
              <a:buChar char="ü"/>
            </a:pPr>
            <a:r>
              <a:rPr lang="en-US" sz="1800" dirty="0">
                <a:solidFill>
                  <a:schemeClr val="accent1"/>
                </a:solidFill>
                <a:latin typeface="Abadi"/>
              </a:rPr>
              <a:t>Data Wrangling</a:t>
            </a:r>
          </a:p>
          <a:p>
            <a:pPr lvl="1">
              <a:lnSpc>
                <a:spcPct val="100000"/>
              </a:lnSpc>
              <a:spcBef>
                <a:spcPts val="1400"/>
              </a:spcBef>
              <a:buFont typeface="Wingdings"/>
              <a:buChar char="ü"/>
            </a:pPr>
            <a:r>
              <a:rPr lang="en-US" sz="1800" dirty="0">
                <a:solidFill>
                  <a:schemeClr val="accent1"/>
                </a:solidFill>
                <a:latin typeface="Abadi"/>
              </a:rPr>
              <a:t>Exploratory Data Analysis with SQL</a:t>
            </a:r>
          </a:p>
          <a:p>
            <a:pPr lvl="1">
              <a:lnSpc>
                <a:spcPct val="100000"/>
              </a:lnSpc>
              <a:spcBef>
                <a:spcPts val="1400"/>
              </a:spcBef>
              <a:buFont typeface="Wingdings"/>
              <a:buChar char="ü"/>
            </a:pPr>
            <a:r>
              <a:rPr lang="en-US" sz="1800" dirty="0">
                <a:solidFill>
                  <a:schemeClr val="accent1"/>
                </a:solidFill>
                <a:latin typeface="Abadi"/>
              </a:rPr>
              <a:t>Exploratory Data Analysis with Data Visualization</a:t>
            </a:r>
          </a:p>
          <a:p>
            <a:pPr lvl="1">
              <a:lnSpc>
                <a:spcPct val="100000"/>
              </a:lnSpc>
              <a:spcBef>
                <a:spcPts val="1400"/>
              </a:spcBef>
              <a:buFont typeface="Wingdings"/>
              <a:buChar char="ü"/>
            </a:pPr>
            <a:r>
              <a:rPr lang="en-US" sz="1800" dirty="0">
                <a:solidFill>
                  <a:schemeClr val="accent1"/>
                </a:solidFill>
                <a:latin typeface="Abadi"/>
              </a:rPr>
              <a:t>Interactive Visual Analysis with Plotly, Folium and Dash</a:t>
            </a:r>
          </a:p>
          <a:p>
            <a:pPr lvl="1">
              <a:lnSpc>
                <a:spcPct val="100000"/>
              </a:lnSpc>
              <a:spcBef>
                <a:spcPts val="1400"/>
              </a:spcBef>
              <a:buFont typeface="Wingdings"/>
              <a:buChar char="ü"/>
            </a:pPr>
            <a:r>
              <a:rPr lang="en-US" sz="1800" dirty="0">
                <a:solidFill>
                  <a:schemeClr val="accent1"/>
                </a:solidFill>
                <a:latin typeface="Abadi"/>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a:buChar char="ü"/>
            </a:pPr>
            <a:r>
              <a:rPr lang="en-US" sz="1800" dirty="0">
                <a:solidFill>
                  <a:schemeClr val="accent1"/>
                </a:solidFill>
                <a:latin typeface="Abadi"/>
              </a:rPr>
              <a:t>Exploratory Data Analysis Results</a:t>
            </a:r>
          </a:p>
          <a:p>
            <a:pPr lvl="1">
              <a:lnSpc>
                <a:spcPct val="100000"/>
              </a:lnSpc>
              <a:spcBef>
                <a:spcPts val="1400"/>
              </a:spcBef>
              <a:buFont typeface="Wingdings"/>
              <a:buChar char="ü"/>
            </a:pPr>
            <a:r>
              <a:rPr lang="en-US" sz="1800" dirty="0">
                <a:solidFill>
                  <a:schemeClr val="accent1"/>
                </a:solidFill>
                <a:latin typeface="Abadi"/>
              </a:rPr>
              <a:t>Predictive Analysis Results</a:t>
            </a:r>
            <a:endParaRPr lang="en-US" sz="1800" dirty="0">
              <a:solidFill>
                <a:schemeClr val="accent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observed that the dates of the first successful landing outcome on ground pad was 22</a:t>
            </a:r>
            <a:r>
              <a:rPr lang="en-US" sz="2200" baseline="30000" dirty="0">
                <a:ea typeface="+mn-lt"/>
                <a:cs typeface="+mn-lt"/>
              </a:rPr>
              <a:t>nd</a:t>
            </a:r>
            <a:r>
              <a:rPr lang="en-US" sz="2200" dirty="0">
                <a:ea typeface="+mn-lt"/>
                <a:cs typeface="+mn-lt"/>
              </a:rPr>
              <a:t> December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3919980B-BAF8-F067-E34F-F8072BBE51FD}"/>
              </a:ext>
            </a:extLst>
          </p:cNvPr>
          <p:cNvPicPr>
            <a:picLocks noChangeAspect="1"/>
          </p:cNvPicPr>
          <p:nvPr/>
        </p:nvPicPr>
        <p:blipFill rotWithShape="1">
          <a:blip r:embed="rId3"/>
          <a:srcRect l="-1198" t="30100" r="4192" b="3922"/>
          <a:stretch/>
        </p:blipFill>
        <p:spPr>
          <a:xfrm>
            <a:off x="1339610" y="2957463"/>
            <a:ext cx="2338201" cy="144850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983941"/>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used the </a:t>
            </a:r>
            <a:r>
              <a:rPr lang="en-US" sz="2200" b="1" dirty="0">
                <a:ea typeface="+mn-lt"/>
                <a:cs typeface="+mn-lt"/>
              </a:rPr>
              <a:t>WHERE</a:t>
            </a:r>
            <a:r>
              <a:rPr lang="en-US" sz="2200" dirty="0">
                <a:ea typeface="+mn-lt"/>
                <a:cs typeface="+mn-lt"/>
              </a:rPr>
              <a:t> clause to filter for boosters which have successfully landed on drone ship and applied the </a:t>
            </a:r>
            <a:r>
              <a:rPr lang="en-US" sz="2200" b="1" dirty="0">
                <a:ea typeface="+mn-lt"/>
                <a:cs typeface="+mn-lt"/>
              </a:rPr>
              <a:t>AND</a:t>
            </a:r>
            <a:r>
              <a:rPr lang="en-US" sz="2200" dirty="0">
                <a:ea typeface="+mn-lt"/>
                <a:cs typeface="+mn-lt"/>
              </a:rPr>
              <a:t> condition to determine successful landing with payload mass greater than 4000 but less than 6000</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Table&#10;&#10;Description automatically generated">
            <a:extLst>
              <a:ext uri="{FF2B5EF4-FFF2-40B4-BE49-F238E27FC236}">
                <a16:creationId xmlns:a16="http://schemas.microsoft.com/office/drawing/2014/main" id="{EF143A40-3BB7-8C3F-F61C-CCE8C258CE60}"/>
              </a:ext>
            </a:extLst>
          </p:cNvPr>
          <p:cNvPicPr>
            <a:picLocks noChangeAspect="1"/>
          </p:cNvPicPr>
          <p:nvPr/>
        </p:nvPicPr>
        <p:blipFill rotWithShape="1">
          <a:blip r:embed="rId3"/>
          <a:srcRect l="14568" r="73704" b="5238"/>
          <a:stretch/>
        </p:blipFill>
        <p:spPr>
          <a:xfrm>
            <a:off x="1963947" y="2546514"/>
            <a:ext cx="1365512" cy="287145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rPr>
              <a:t>We used wildcard like ‘%’ to filter for </a:t>
            </a:r>
            <a:r>
              <a:rPr lang="en-US" sz="2200" b="1" dirty="0">
                <a:ea typeface="+mn-lt"/>
                <a:cs typeface="+mn-lt"/>
              </a:rPr>
              <a:t>WHERE</a:t>
            </a:r>
            <a:r>
              <a:rPr lang="en-US" sz="2200" dirty="0">
                <a:ea typeface="+mn-lt"/>
                <a:cs typeface="+mn-lt"/>
              </a:rPr>
              <a:t> MissionOutcome was a success or a failure.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application, Teams&#10;&#10;Description automatically generated">
            <a:extLst>
              <a:ext uri="{FF2B5EF4-FFF2-40B4-BE49-F238E27FC236}">
                <a16:creationId xmlns:a16="http://schemas.microsoft.com/office/drawing/2014/main" id="{D3431DB3-3727-6D29-DE04-A08A18BDE811}"/>
              </a:ext>
            </a:extLst>
          </p:cNvPr>
          <p:cNvPicPr>
            <a:picLocks noChangeAspect="1"/>
          </p:cNvPicPr>
          <p:nvPr/>
        </p:nvPicPr>
        <p:blipFill>
          <a:blip r:embed="rId3"/>
          <a:stretch>
            <a:fillRect/>
          </a:stretch>
        </p:blipFill>
        <p:spPr>
          <a:xfrm>
            <a:off x="1450226" y="2642380"/>
            <a:ext cx="4575774" cy="24502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3701"/>
            <a:ext cx="5259854" cy="53289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determined the booster that have carried the maximum payload using a subquery in the </a:t>
            </a:r>
            <a:r>
              <a:rPr lang="en-US" sz="2200" b="1" dirty="0">
                <a:ea typeface="+mn-lt"/>
                <a:cs typeface="+mn-lt"/>
              </a:rPr>
              <a:t>WHERE</a:t>
            </a:r>
            <a:r>
              <a:rPr lang="en-US" sz="2200" dirty="0">
                <a:ea typeface="+mn-lt"/>
                <a:cs typeface="+mn-lt"/>
              </a:rPr>
              <a:t> clause and the </a:t>
            </a:r>
            <a:r>
              <a:rPr lang="en-US" sz="2200" b="1" dirty="0">
                <a:ea typeface="+mn-lt"/>
                <a:cs typeface="+mn-lt"/>
              </a:rPr>
              <a:t>MAX() </a:t>
            </a:r>
            <a:r>
              <a:rPr lang="en-US" sz="2200" dirty="0">
                <a:ea typeface="+mn-lt"/>
                <a:cs typeface="+mn-lt"/>
              </a:rPr>
              <a:t>function.</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84769B33-6BDA-FDB4-B243-4293AE99FFF5}"/>
              </a:ext>
            </a:extLst>
          </p:cNvPr>
          <p:cNvPicPr>
            <a:picLocks noChangeAspect="1"/>
          </p:cNvPicPr>
          <p:nvPr/>
        </p:nvPicPr>
        <p:blipFill>
          <a:blip r:embed="rId3"/>
          <a:stretch>
            <a:fillRect/>
          </a:stretch>
        </p:blipFill>
        <p:spPr>
          <a:xfrm>
            <a:off x="7475686" y="1528402"/>
            <a:ext cx="2330208" cy="506640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37736987-D1AE-2185-5FDC-E022B79940D7}"/>
              </a:ext>
            </a:extLst>
          </p:cNvPr>
          <p:cNvPicPr>
            <a:picLocks noChangeAspect="1"/>
          </p:cNvPicPr>
          <p:nvPr/>
        </p:nvPicPr>
        <p:blipFill>
          <a:blip r:embed="rId3"/>
          <a:stretch>
            <a:fillRect/>
          </a:stretch>
        </p:blipFill>
        <p:spPr>
          <a:xfrm>
            <a:off x="957532" y="2790314"/>
            <a:ext cx="8235349" cy="21687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27891"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We selected Landing outcomes and the </a:t>
            </a:r>
            <a:r>
              <a:rPr lang="en-US" sz="2200" b="1" dirty="0">
                <a:ea typeface="+mn-lt"/>
                <a:cs typeface="+mn-lt"/>
              </a:rPr>
              <a:t>COUNT</a:t>
            </a:r>
            <a:r>
              <a:rPr lang="en-US" sz="2200" dirty="0">
                <a:ea typeface="+mn-lt"/>
                <a:cs typeface="+mn-lt"/>
              </a:rPr>
              <a:t> of landing outcomes from the data and used the </a:t>
            </a:r>
            <a:r>
              <a:rPr lang="en-US" sz="2200" b="1" dirty="0">
                <a:ea typeface="+mn-lt"/>
                <a:cs typeface="+mn-lt"/>
              </a:rPr>
              <a:t>WHERE</a:t>
            </a:r>
            <a:r>
              <a:rPr lang="en-US" sz="2200" dirty="0">
                <a:ea typeface="+mn-lt"/>
                <a:cs typeface="+mn-lt"/>
              </a:rPr>
              <a:t> clause to filter for landing outcomes </a:t>
            </a:r>
            <a:r>
              <a:rPr lang="en-US" sz="2200" b="1" dirty="0">
                <a:ea typeface="+mn-lt"/>
                <a:cs typeface="+mn-lt"/>
              </a:rPr>
              <a:t>BETWEEN</a:t>
            </a:r>
            <a:r>
              <a:rPr lang="en-US" sz="2200" dirty="0">
                <a:ea typeface="+mn-lt"/>
                <a:cs typeface="+mn-lt"/>
              </a:rPr>
              <a:t> 2010-06-04 to 2010-03-20</a:t>
            </a:r>
            <a:endParaRPr lang="en-US" dirty="0">
              <a:ea typeface="+mn-lt"/>
              <a:cs typeface="+mn-lt"/>
            </a:endParaRPr>
          </a:p>
          <a:p>
            <a:pPr>
              <a:lnSpc>
                <a:spcPct val="100000"/>
              </a:lnSpc>
              <a:spcBef>
                <a:spcPts val="1400"/>
              </a:spcBef>
            </a:pPr>
            <a:r>
              <a:rPr lang="en-US" sz="2200" dirty="0">
                <a:ea typeface="+mn-lt"/>
                <a:cs typeface="+mn-lt"/>
              </a:rPr>
              <a:t>We applied the </a:t>
            </a:r>
            <a:r>
              <a:rPr lang="en-US" sz="2200" b="1" dirty="0">
                <a:ea typeface="+mn-lt"/>
                <a:cs typeface="+mn-lt"/>
              </a:rPr>
              <a:t>GROUP BY </a:t>
            </a:r>
            <a:r>
              <a:rPr lang="en-US" sz="2200" dirty="0">
                <a:ea typeface="+mn-lt"/>
                <a:cs typeface="+mn-lt"/>
              </a:rPr>
              <a:t>clause to group the landing outcomes and the </a:t>
            </a:r>
            <a:r>
              <a:rPr lang="en-US" sz="2200" b="1" dirty="0">
                <a:ea typeface="+mn-lt"/>
                <a:cs typeface="+mn-lt"/>
              </a:rPr>
              <a:t>ORDER BY </a:t>
            </a:r>
            <a:r>
              <a:rPr lang="en-US" sz="2200" dirty="0">
                <a:ea typeface="+mn-lt"/>
                <a:cs typeface="+mn-lt"/>
              </a:rPr>
              <a:t>clause to order the grouped landing outcome in descending order.</a:t>
            </a:r>
            <a:endParaRPr lang="en-US" sz="2200" dirty="0">
              <a:cs typeface="Calibri"/>
            </a:endParaRPr>
          </a:p>
          <a:p>
            <a:pPr>
              <a:lnSpc>
                <a:spcPct val="100000"/>
              </a:lnSpc>
              <a:spcBef>
                <a:spcPts val="1400"/>
              </a:spcBef>
            </a:pPr>
            <a:endParaRPr lang="en-US" sz="2200" dirty="0">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A picture containing graphical user interface&#10;&#10;Description automatically generated">
            <a:extLst>
              <a:ext uri="{FF2B5EF4-FFF2-40B4-BE49-F238E27FC236}">
                <a16:creationId xmlns:a16="http://schemas.microsoft.com/office/drawing/2014/main" id="{547001EE-15B3-1A54-7F6F-65966AF563CB}"/>
              </a:ext>
            </a:extLst>
          </p:cNvPr>
          <p:cNvPicPr>
            <a:picLocks noChangeAspect="1"/>
          </p:cNvPicPr>
          <p:nvPr/>
        </p:nvPicPr>
        <p:blipFill>
          <a:blip r:embed="rId3"/>
          <a:stretch>
            <a:fillRect/>
          </a:stretch>
        </p:blipFill>
        <p:spPr>
          <a:xfrm>
            <a:off x="6092765" y="1625361"/>
            <a:ext cx="3687072" cy="45993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6198" y="5247436"/>
            <a:ext cx="10694495" cy="117394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cs typeface="Calibri" panose="020F0502020204030204"/>
            </a:endParaRPr>
          </a:p>
          <a:p>
            <a:r>
              <a:rPr lang="en-US" dirty="0">
                <a:solidFill>
                  <a:srgbClr val="000000"/>
                </a:solidFill>
                <a:latin typeface="Calibri" panose="020F0502020204030204"/>
                <a:cs typeface="Calibri" panose="020F0502020204030204"/>
              </a:rPr>
              <a:t>Launch Sites are in United States of America Coast</a:t>
            </a:r>
          </a:p>
          <a:p>
            <a:endParaRPr lang="en-US" dirty="0">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All launch sites global map markers</a:t>
            </a:r>
            <a:endParaRPr lang="en-US" dirty="0"/>
          </a:p>
          <a:p>
            <a:endParaRPr lang="en-US" dirty="0">
              <a:solidFill>
                <a:srgbClr val="0B49CB"/>
              </a:solidFill>
              <a:latin typeface="Abadi"/>
            </a:endParaRPr>
          </a:p>
        </p:txBody>
      </p:sp>
      <p:pic>
        <p:nvPicPr>
          <p:cNvPr id="4" name="Picture 5" descr="Map&#10;&#10;Description automatically generated">
            <a:extLst>
              <a:ext uri="{FF2B5EF4-FFF2-40B4-BE49-F238E27FC236}">
                <a16:creationId xmlns:a16="http://schemas.microsoft.com/office/drawing/2014/main" id="{B729A6F8-0705-08D8-DF62-91067CD0FE29}"/>
              </a:ext>
            </a:extLst>
          </p:cNvPr>
          <p:cNvPicPr>
            <a:picLocks noChangeAspect="1"/>
          </p:cNvPicPr>
          <p:nvPr/>
        </p:nvPicPr>
        <p:blipFill>
          <a:blip r:embed="rId3"/>
          <a:stretch>
            <a:fillRect/>
          </a:stretch>
        </p:blipFill>
        <p:spPr>
          <a:xfrm>
            <a:off x="885645" y="1340755"/>
            <a:ext cx="8824822" cy="38458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38538" y="1408681"/>
            <a:ext cx="3477061" cy="518522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dirty="0">
                <a:solidFill>
                  <a:srgbClr val="00B050"/>
                </a:solidFill>
                <a:cs typeface="Calibri"/>
              </a:rPr>
              <a:t>Green</a:t>
            </a:r>
            <a:r>
              <a:rPr lang="en-US" dirty="0">
                <a:solidFill>
                  <a:schemeClr val="accent3">
                    <a:lumMod val="25000"/>
                  </a:schemeClr>
                </a:solidFill>
                <a:cs typeface="Calibri"/>
              </a:rPr>
              <a:t> marker show successful launches and </a:t>
            </a:r>
            <a:r>
              <a:rPr lang="en-US" dirty="0">
                <a:solidFill>
                  <a:srgbClr val="FF0000"/>
                </a:solidFill>
                <a:cs typeface="Calibri"/>
              </a:rPr>
              <a:t>red</a:t>
            </a:r>
            <a:r>
              <a:rPr lang="en-US" dirty="0">
                <a:solidFill>
                  <a:schemeClr val="accent3">
                    <a:lumMod val="25000"/>
                  </a:schemeClr>
                </a:solidFill>
                <a:cs typeface="Calibri"/>
              </a:rPr>
              <a:t> marker shows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Outcomes by Site</a:t>
            </a:r>
            <a:endParaRPr lang="en-US" dirty="0"/>
          </a:p>
        </p:txBody>
      </p:sp>
      <p:pic>
        <p:nvPicPr>
          <p:cNvPr id="2" name="Picture 3" descr="Diagram, schematic&#10;&#10;Description automatically generated">
            <a:extLst>
              <a:ext uri="{FF2B5EF4-FFF2-40B4-BE49-F238E27FC236}">
                <a16:creationId xmlns:a16="http://schemas.microsoft.com/office/drawing/2014/main" id="{814BCEC0-E0E6-9E45-6235-7A602D4AAF2E}"/>
              </a:ext>
            </a:extLst>
          </p:cNvPr>
          <p:cNvPicPr>
            <a:picLocks noChangeAspect="1"/>
          </p:cNvPicPr>
          <p:nvPr/>
        </p:nvPicPr>
        <p:blipFill>
          <a:blip r:embed="rId3"/>
          <a:stretch>
            <a:fillRect/>
          </a:stretch>
        </p:blipFill>
        <p:spPr>
          <a:xfrm>
            <a:off x="1115683" y="1712564"/>
            <a:ext cx="2743200" cy="2340192"/>
          </a:xfrm>
          <a:prstGeom prst="rect">
            <a:avLst/>
          </a:prstGeom>
        </p:spPr>
      </p:pic>
      <p:pic>
        <p:nvPicPr>
          <p:cNvPr id="4" name="Picture 5" descr="Diagram&#10;&#10;Description automatically generated">
            <a:extLst>
              <a:ext uri="{FF2B5EF4-FFF2-40B4-BE49-F238E27FC236}">
                <a16:creationId xmlns:a16="http://schemas.microsoft.com/office/drawing/2014/main" id="{1A66947F-5DCB-A2FE-E16F-D8E5D84590FD}"/>
              </a:ext>
            </a:extLst>
          </p:cNvPr>
          <p:cNvPicPr>
            <a:picLocks noChangeAspect="1"/>
          </p:cNvPicPr>
          <p:nvPr/>
        </p:nvPicPr>
        <p:blipFill>
          <a:blip r:embed="rId4"/>
          <a:stretch>
            <a:fillRect/>
          </a:stretch>
        </p:blipFill>
        <p:spPr>
          <a:xfrm>
            <a:off x="1072551" y="4019735"/>
            <a:ext cx="2743200" cy="2527891"/>
          </a:xfrm>
          <a:prstGeom prst="rect">
            <a:avLst/>
          </a:prstGeom>
        </p:spPr>
      </p:pic>
      <p:pic>
        <p:nvPicPr>
          <p:cNvPr id="6" name="Picture 6" descr="Diagram&#10;&#10;Description automatically generated">
            <a:extLst>
              <a:ext uri="{FF2B5EF4-FFF2-40B4-BE49-F238E27FC236}">
                <a16:creationId xmlns:a16="http://schemas.microsoft.com/office/drawing/2014/main" id="{DB2A8D21-0EEA-16F5-0E94-71F1A92163F5}"/>
              </a:ext>
            </a:extLst>
          </p:cNvPr>
          <p:cNvPicPr>
            <a:picLocks noChangeAspect="1"/>
          </p:cNvPicPr>
          <p:nvPr/>
        </p:nvPicPr>
        <p:blipFill>
          <a:blip r:embed="rId5"/>
          <a:stretch>
            <a:fillRect/>
          </a:stretch>
        </p:blipFill>
        <p:spPr>
          <a:xfrm>
            <a:off x="4106174" y="1412526"/>
            <a:ext cx="2743200" cy="2163891"/>
          </a:xfrm>
          <a:prstGeom prst="rect">
            <a:avLst/>
          </a:prstGeom>
        </p:spPr>
      </p:pic>
      <p:pic>
        <p:nvPicPr>
          <p:cNvPr id="7" name="Picture 8" descr="Diagram&#10;&#10;Description automatically generated">
            <a:extLst>
              <a:ext uri="{FF2B5EF4-FFF2-40B4-BE49-F238E27FC236}">
                <a16:creationId xmlns:a16="http://schemas.microsoft.com/office/drawing/2014/main" id="{60C85447-DB1C-14EE-BBF0-E9BE05FE5931}"/>
              </a:ext>
            </a:extLst>
          </p:cNvPr>
          <p:cNvPicPr>
            <a:picLocks noChangeAspect="1"/>
          </p:cNvPicPr>
          <p:nvPr/>
        </p:nvPicPr>
        <p:blipFill>
          <a:blip r:embed="rId6"/>
          <a:stretch>
            <a:fillRect/>
          </a:stretch>
        </p:blipFill>
        <p:spPr>
          <a:xfrm>
            <a:off x="4106174" y="3422584"/>
            <a:ext cx="2743200" cy="31758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flipH="1">
            <a:off x="8562705" y="1719442"/>
            <a:ext cx="3004701" cy="419980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CCAFS SLC-40 Launch site is close to the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Site distance to Coast</a:t>
            </a:r>
            <a:endParaRPr lang="en-US" dirty="0"/>
          </a:p>
          <a:p>
            <a:endParaRPr lang="en-US" dirty="0">
              <a:solidFill>
                <a:srgbClr val="0B49CB"/>
              </a:solidFill>
              <a:latin typeface="Abadi"/>
            </a:endParaRPr>
          </a:p>
        </p:txBody>
      </p:sp>
      <p:pic>
        <p:nvPicPr>
          <p:cNvPr id="2" name="Picture 3" descr="A picture containing graphical user interface&#10;&#10;Description automatically generated">
            <a:extLst>
              <a:ext uri="{FF2B5EF4-FFF2-40B4-BE49-F238E27FC236}">
                <a16:creationId xmlns:a16="http://schemas.microsoft.com/office/drawing/2014/main" id="{36EA3692-72FF-E329-1D22-12334281E4D9}"/>
              </a:ext>
            </a:extLst>
          </p:cNvPr>
          <p:cNvPicPr>
            <a:picLocks noChangeAspect="1"/>
          </p:cNvPicPr>
          <p:nvPr/>
        </p:nvPicPr>
        <p:blipFill>
          <a:blip r:embed="rId3"/>
          <a:stretch>
            <a:fillRect/>
          </a:stretch>
        </p:blipFill>
        <p:spPr>
          <a:xfrm>
            <a:off x="914400" y="1433835"/>
            <a:ext cx="7128293" cy="368840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57479"/>
            <a:ext cx="10577897" cy="50614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endParaRPr lang="en-US" dirty="0">
              <a:solidFill>
                <a:schemeClr val="accent3">
                  <a:lumMod val="25000"/>
                </a:schemeClr>
              </a:solidFill>
            </a:endParaRPr>
          </a:p>
          <a:p>
            <a:pPr marL="457200" lvl="1" indent="0">
              <a:spcBef>
                <a:spcPts val="1400"/>
              </a:spcBef>
              <a:buNone/>
            </a:pPr>
            <a:r>
              <a:rPr lang="en-US" sz="1800" dirty="0">
                <a:solidFill>
                  <a:schemeClr val="accent1"/>
                </a:solidFill>
                <a:latin typeface="IBM Plex Mono Text"/>
              </a:rPr>
              <a:t>SpaceX advertises Falcon 9 rocket launches on its website with a cost of 62 million dollars; </a:t>
            </a:r>
          </a:p>
          <a:p>
            <a:pPr marL="457200" lvl="1" indent="0">
              <a:buNone/>
            </a:pPr>
            <a:r>
              <a:rPr lang="en-US" sz="1800" dirty="0">
                <a:solidFill>
                  <a:schemeClr val="accent1"/>
                </a:solidFill>
                <a:latin typeface="IBM Plex Mono Text"/>
              </a:rPr>
              <a:t>other providers cost upwards of 165 million dollars each, much of the savings is because </a:t>
            </a:r>
            <a:endParaRPr lang="en-US" sz="1800">
              <a:solidFill>
                <a:schemeClr val="accent1"/>
              </a:solidFill>
            </a:endParaRPr>
          </a:p>
          <a:p>
            <a:pPr marL="457200" lvl="1" indent="0">
              <a:buNone/>
            </a:pPr>
            <a:r>
              <a:rPr lang="en-US" sz="1800" dirty="0">
                <a:solidFill>
                  <a:schemeClr val="accent1"/>
                </a:solidFill>
                <a:latin typeface="IBM Plex Mono Text"/>
              </a:rPr>
              <a:t>SpaceX can reuse the first stage. Therefore, if we can determine if the first stage will land, we can determine the cost of a launch. Spaces X’s Falcon 9 launch like regular rockets.</a:t>
            </a:r>
            <a:endParaRPr lang="en-US" sz="1800" dirty="0">
              <a:solidFill>
                <a:schemeClr val="accent1"/>
              </a:solidFill>
            </a:endParaRPr>
          </a:p>
          <a:p>
            <a:pPr marL="0" indent="0">
              <a:spcBef>
                <a:spcPts val="1400"/>
              </a:spcBef>
              <a:buNone/>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Problems you want to find answers</a:t>
            </a:r>
          </a:p>
          <a:p>
            <a:pPr lvl="2">
              <a:spcBef>
                <a:spcPts val="1400"/>
              </a:spcBef>
              <a:buFont typeface="Wingdings"/>
              <a:buChar char="ü"/>
            </a:pPr>
            <a:r>
              <a:rPr lang="en-US" sz="1800" dirty="0">
                <a:solidFill>
                  <a:schemeClr val="accent1"/>
                </a:solidFill>
                <a:latin typeface="IBM Plex Mono Text"/>
              </a:rPr>
              <a:t>What factors determine if the rocket will land successfully?</a:t>
            </a:r>
          </a:p>
          <a:p>
            <a:pPr lvl="2">
              <a:spcBef>
                <a:spcPts val="1400"/>
              </a:spcBef>
              <a:buFont typeface="Wingdings"/>
              <a:buChar char="ü"/>
            </a:pPr>
            <a:r>
              <a:rPr lang="en-US" sz="1800" dirty="0">
                <a:solidFill>
                  <a:schemeClr val="accent1"/>
                </a:solidFill>
                <a:latin typeface="IBM Plex Mono Text"/>
              </a:rPr>
              <a:t>Where is the best place to make launches</a:t>
            </a:r>
          </a:p>
          <a:p>
            <a:pPr lvl="2">
              <a:spcBef>
                <a:spcPts val="1400"/>
              </a:spcBef>
              <a:buFont typeface="Wingdings"/>
              <a:buChar char="ü"/>
            </a:pPr>
            <a:r>
              <a:rPr lang="en-US" sz="1800" dirty="0">
                <a:solidFill>
                  <a:schemeClr val="accent1"/>
                </a:solidFill>
                <a:latin typeface="IBM Plex Mono Text"/>
              </a:rPr>
              <a:t>What operating conditions needs to be in place to ensure a successful landing program</a:t>
            </a:r>
            <a:endParaRPr lang="en-US" sz="1800" dirty="0">
              <a:solidFill>
                <a:schemeClr val="accent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Successful Launches by Site</a:t>
            </a:r>
            <a:endParaRPr lang="en-US" dirty="0"/>
          </a:p>
        </p:txBody>
      </p:sp>
      <p:pic>
        <p:nvPicPr>
          <p:cNvPr id="2" name="Picture 3" descr="Chart, pie chart&#10;&#10;Description automatically generated">
            <a:extLst>
              <a:ext uri="{FF2B5EF4-FFF2-40B4-BE49-F238E27FC236}">
                <a16:creationId xmlns:a16="http://schemas.microsoft.com/office/drawing/2014/main" id="{E2B7BC9B-E815-E888-DAC8-6FD78E1598E5}"/>
              </a:ext>
            </a:extLst>
          </p:cNvPr>
          <p:cNvPicPr>
            <a:picLocks noChangeAspect="1"/>
          </p:cNvPicPr>
          <p:nvPr/>
        </p:nvPicPr>
        <p:blipFill>
          <a:blip r:embed="rId3"/>
          <a:stretch>
            <a:fillRect/>
          </a:stretch>
        </p:blipFill>
        <p:spPr>
          <a:xfrm>
            <a:off x="353685" y="1558322"/>
            <a:ext cx="10621990" cy="5107200"/>
          </a:xfrm>
          <a:prstGeom prst="rect">
            <a:avLst/>
          </a:prstGeom>
        </p:spPr>
      </p:pic>
      <p:sp>
        <p:nvSpPr>
          <p:cNvPr id="4" name="TextBox 3">
            <a:extLst>
              <a:ext uri="{FF2B5EF4-FFF2-40B4-BE49-F238E27FC236}">
                <a16:creationId xmlns:a16="http://schemas.microsoft.com/office/drawing/2014/main" id="{7812B7DD-FE9A-5B03-6D86-7B97B05AB6F2}"/>
              </a:ext>
            </a:extLst>
          </p:cNvPr>
          <p:cNvSpPr txBox="1"/>
          <p:nvPr/>
        </p:nvSpPr>
        <p:spPr>
          <a:xfrm>
            <a:off x="8318740" y="53138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egoe UI"/>
                <a:cs typeface="Segoe UI"/>
              </a:rPr>
              <a:t>KSC LC-39A had the most launches from all sites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Success Ratio for KSC LC-39A</a:t>
            </a:r>
            <a:endParaRPr lang="en-US" dirty="0"/>
          </a:p>
        </p:txBody>
      </p:sp>
      <p:pic>
        <p:nvPicPr>
          <p:cNvPr id="2" name="Picture 3" descr="Chart, pie chart&#10;&#10;Description automatically generated">
            <a:extLst>
              <a:ext uri="{FF2B5EF4-FFF2-40B4-BE49-F238E27FC236}">
                <a16:creationId xmlns:a16="http://schemas.microsoft.com/office/drawing/2014/main" id="{520143CF-9020-9D6F-D07F-41619FB0478A}"/>
              </a:ext>
            </a:extLst>
          </p:cNvPr>
          <p:cNvPicPr>
            <a:picLocks noChangeAspect="1"/>
          </p:cNvPicPr>
          <p:nvPr/>
        </p:nvPicPr>
        <p:blipFill>
          <a:blip r:embed="rId3"/>
          <a:stretch>
            <a:fillRect/>
          </a:stretch>
        </p:blipFill>
        <p:spPr>
          <a:xfrm>
            <a:off x="741872" y="1828409"/>
            <a:ext cx="11240217" cy="3991935"/>
          </a:xfrm>
          <a:prstGeom prst="rect">
            <a:avLst/>
          </a:prstGeom>
        </p:spPr>
      </p:pic>
      <p:sp>
        <p:nvSpPr>
          <p:cNvPr id="4" name="TextBox 3">
            <a:extLst>
              <a:ext uri="{FF2B5EF4-FFF2-40B4-BE49-F238E27FC236}">
                <a16:creationId xmlns:a16="http://schemas.microsoft.com/office/drawing/2014/main" id="{81E29DBC-1A99-F618-D5EE-B737051AF60F}"/>
              </a:ext>
            </a:extLst>
          </p:cNvPr>
          <p:cNvSpPr txBox="1"/>
          <p:nvPr/>
        </p:nvSpPr>
        <p:spPr>
          <a:xfrm>
            <a:off x="8333117" y="462375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Segoe UI"/>
                <a:cs typeface="Segoe UI"/>
              </a:rPr>
              <a:t>KSC LC_39A achieved a 76.9% success rate and 23.1% failure rate</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98394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Payload vs. Launch Outcome</a:t>
            </a:r>
            <a:endParaRPr lang="en-US" dirty="0"/>
          </a:p>
        </p:txBody>
      </p:sp>
      <p:pic>
        <p:nvPicPr>
          <p:cNvPr id="2" name="Picture 3">
            <a:extLst>
              <a:ext uri="{FF2B5EF4-FFF2-40B4-BE49-F238E27FC236}">
                <a16:creationId xmlns:a16="http://schemas.microsoft.com/office/drawing/2014/main" id="{435587CB-9D3B-72A5-D9CE-DE0435A5810B}"/>
              </a:ext>
            </a:extLst>
          </p:cNvPr>
          <p:cNvPicPr>
            <a:picLocks noChangeAspect="1"/>
          </p:cNvPicPr>
          <p:nvPr/>
        </p:nvPicPr>
        <p:blipFill>
          <a:blip r:embed="rId3"/>
          <a:stretch>
            <a:fillRect/>
          </a:stretch>
        </p:blipFill>
        <p:spPr>
          <a:xfrm>
            <a:off x="770626" y="1442521"/>
            <a:ext cx="11182709" cy="3814808"/>
          </a:xfrm>
          <a:prstGeom prst="rect">
            <a:avLst/>
          </a:prstGeom>
        </p:spPr>
      </p:pic>
      <p:sp>
        <p:nvSpPr>
          <p:cNvPr id="6" name="TextBox 5">
            <a:extLst>
              <a:ext uri="{FF2B5EF4-FFF2-40B4-BE49-F238E27FC236}">
                <a16:creationId xmlns:a16="http://schemas.microsoft.com/office/drawing/2014/main" id="{7F51D631-F4FE-FB07-3528-B7A99DB81788}"/>
              </a:ext>
            </a:extLst>
          </p:cNvPr>
          <p:cNvSpPr txBox="1"/>
          <p:nvPr/>
        </p:nvSpPr>
        <p:spPr>
          <a:xfrm>
            <a:off x="986287" y="5702061"/>
            <a:ext cx="89829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Payloads under 6,000kg and FT boosters are the most successful combination.</a:t>
            </a:r>
            <a:endParaRPr lang="en-US" sz="240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ea typeface="+mn-lt"/>
                <a:cs typeface="+mn-lt"/>
              </a:rPr>
              <a:t> Four classification models were tested, and their accuracies are the same on the test data;</a:t>
            </a:r>
            <a:endParaRPr lang="en-US" sz="2200" dirty="0">
              <a:solidFill>
                <a:srgbClr val="292929"/>
              </a:solidFill>
              <a:latin typeface="Abadi" panose="020B0604020104020204" pitchFamily="34" charset="0"/>
              <a:ea typeface="+mn-lt"/>
              <a:cs typeface="+mn-lt"/>
            </a:endParaRPr>
          </a:p>
          <a:p>
            <a:pPr>
              <a:lnSpc>
                <a:spcPct val="100000"/>
              </a:lnSpc>
              <a:spcBef>
                <a:spcPts val="1400"/>
              </a:spcBef>
            </a:pPr>
            <a:r>
              <a:rPr lang="en-US" sz="2200" dirty="0">
                <a:ea typeface="+mn-lt"/>
                <a:cs typeface="+mn-lt"/>
              </a:rPr>
              <a:t> The model with the highest classification accuracy is Decision Tree Classifier, which has accuracies over than 87%  on the train data.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20980"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confusion matrix for the decision tree classifier shows that the classifier can distinguish between the different classes. The major problem is the false positives .i.e., unsuccessful landing marked as successful landing by the classifier.</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77D7C179-A2BF-D7DF-9C6D-0AD3633964B6}"/>
              </a:ext>
            </a:extLst>
          </p:cNvPr>
          <p:cNvPicPr>
            <a:picLocks noChangeAspect="1"/>
          </p:cNvPicPr>
          <p:nvPr/>
        </p:nvPicPr>
        <p:blipFill>
          <a:blip r:embed="rId3"/>
          <a:stretch>
            <a:fillRect/>
          </a:stretch>
        </p:blipFill>
        <p:spPr>
          <a:xfrm>
            <a:off x="6090248" y="2053518"/>
            <a:ext cx="5877464" cy="45481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391196" cy="4351338"/>
          </a:xfrm>
          <a:prstGeom prst="rect">
            <a:avLst/>
          </a:prstGeom>
        </p:spPr>
        <p:txBody>
          <a:bodyPr lIns="91440" tIns="45720" rIns="91440" bIns="45720" anchor="t">
            <a:normAutofit/>
          </a:bodyPr>
          <a:lstStyle/>
          <a:p>
            <a:pPr marL="0" indent="0">
              <a:buNone/>
            </a:pPr>
            <a:r>
              <a:rPr lang="en-US" sz="2200" dirty="0">
                <a:ea typeface="+mn-lt"/>
                <a:cs typeface="+mn-lt"/>
              </a:rPr>
              <a:t>We can conclude that:</a:t>
            </a:r>
            <a:endParaRPr lang="en-US" dirty="0">
              <a:ea typeface="+mn-lt"/>
              <a:cs typeface="+mn-lt"/>
            </a:endParaRPr>
          </a:p>
          <a:p>
            <a:pPr marL="342900" indent="-342900"/>
            <a:r>
              <a:rPr lang="en-US" sz="2200" dirty="0">
                <a:ea typeface="+mn-lt"/>
                <a:cs typeface="+mn-lt"/>
              </a:rPr>
              <a:t>The larger the flight amount at a launch site, the greater the success rate at a launch site.</a:t>
            </a:r>
            <a:endParaRPr lang="en-US" dirty="0">
              <a:ea typeface="+mn-lt"/>
              <a:cs typeface="+mn-lt"/>
            </a:endParaRPr>
          </a:p>
          <a:p>
            <a:pPr marL="342900" indent="-342900"/>
            <a:r>
              <a:rPr lang="en-US" sz="2200" dirty="0">
                <a:ea typeface="+mn-lt"/>
                <a:cs typeface="+mn-lt"/>
              </a:rPr>
              <a:t>Launch success rate started to increase in 2013 till 2020.</a:t>
            </a:r>
            <a:endParaRPr lang="en-US" dirty="0">
              <a:ea typeface="+mn-lt"/>
              <a:cs typeface="+mn-lt"/>
            </a:endParaRPr>
          </a:p>
          <a:p>
            <a:pPr marL="342900" indent="-342900"/>
            <a:r>
              <a:rPr lang="en-US" sz="2200" dirty="0">
                <a:ea typeface="+mn-lt"/>
                <a:cs typeface="+mn-lt"/>
              </a:rPr>
              <a:t>Orbits ES-L1, GEO, HEO, SSO, VLEO had the most success rate.</a:t>
            </a:r>
            <a:endParaRPr lang="en-US" dirty="0">
              <a:ea typeface="+mn-lt"/>
              <a:cs typeface="+mn-lt"/>
            </a:endParaRPr>
          </a:p>
          <a:p>
            <a:pPr marL="342900" indent="-342900"/>
            <a:r>
              <a:rPr lang="en-US" sz="2200" dirty="0">
                <a:ea typeface="+mn-lt"/>
                <a:cs typeface="+mn-lt"/>
              </a:rPr>
              <a:t>KSC LC-39A had the most successful launches of any sites.</a:t>
            </a:r>
            <a:endParaRPr lang="en-US" dirty="0">
              <a:ea typeface="+mn-lt"/>
              <a:cs typeface="+mn-lt"/>
            </a:endParaRPr>
          </a:p>
          <a:p>
            <a:pPr marL="342900" indent="-342900"/>
            <a:r>
              <a:rPr lang="en-US" sz="2200" dirty="0">
                <a:ea typeface="+mn-lt"/>
                <a:cs typeface="+mn-lt"/>
              </a:rPr>
              <a:t>The Decision tree classifier is the best machine learning algorithm for this task</a:t>
            </a:r>
            <a:endParaRPr lang="en-US">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Folium didn’t show maps on GitHub, so I took screenshots.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latin typeface="Abadi"/>
              </a:rPr>
              <a:t>One-hot encoding was done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400" dirty="0">
                <a:ea typeface="+mn-lt"/>
                <a:cs typeface="+mn-lt"/>
              </a:rPr>
              <a:t>Data sets were collected from Space X API (https://api.spacexdata.com/v4/rockets/) and from Wikipedia (https://en.wikipedia.org/wiki/List_of_Falcon/_9/_and_Falcon_Heavy_launches), using web scraping technics. </a:t>
            </a:r>
            <a:endParaRPr lang="en-US"/>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96" y="1800225"/>
            <a:ext cx="498531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a typeface="+mn-lt"/>
                <a:cs typeface="+mn-lt"/>
              </a:rPr>
              <a:t>GitHub URL:  </a:t>
            </a:r>
            <a:endParaRPr lang="en-US" dirty="0">
              <a:solidFill>
                <a:schemeClr val="accent3">
                  <a:lumMod val="25000"/>
                </a:schemeClr>
              </a:solidFill>
              <a:ea typeface="+mn-lt"/>
              <a:cs typeface="+mn-lt"/>
            </a:endParaRPr>
          </a:p>
          <a:p>
            <a:pPr lvl="1">
              <a:lnSpc>
                <a:spcPct val="100000"/>
              </a:lnSpc>
              <a:spcBef>
                <a:spcPts val="1400"/>
              </a:spcBef>
              <a:buFont typeface="Wingdings" panose="020B0604020202020204" pitchFamily="34" charset="0"/>
              <a:buChar char="ü"/>
            </a:pPr>
            <a:r>
              <a:rPr lang="en-US" sz="1800" dirty="0">
                <a:ea typeface="+mn-lt"/>
                <a:cs typeface="+mn-lt"/>
              </a:rPr>
              <a:t>https://github.com/Davidsonity/IBM-Applied-Data-Science-Capstone/blob/main/Data%20Collection-API.ipynb</a:t>
            </a:r>
            <a:endParaRPr lang="en-US" sz="1800">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7" descr="Diagram&#10;&#10;Description automatically generated">
            <a:extLst>
              <a:ext uri="{FF2B5EF4-FFF2-40B4-BE49-F238E27FC236}">
                <a16:creationId xmlns:a16="http://schemas.microsoft.com/office/drawing/2014/main" id="{FEF0C6CA-367F-EA55-6935-E4EF5213F0B7}"/>
              </a:ext>
            </a:extLst>
          </p:cNvPr>
          <p:cNvPicPr>
            <a:picLocks noChangeAspect="1"/>
          </p:cNvPicPr>
          <p:nvPr/>
        </p:nvPicPr>
        <p:blipFill>
          <a:blip r:embed="rId3"/>
          <a:stretch>
            <a:fillRect/>
          </a:stretch>
        </p:blipFill>
        <p:spPr>
          <a:xfrm>
            <a:off x="6535947" y="1456067"/>
            <a:ext cx="3864633" cy="50529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80502" cy="442981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We applied web scrapping to Web scrap Falcon 9 launch records with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a:t>
            </a:r>
          </a:p>
          <a:p>
            <a:pPr>
              <a:lnSpc>
                <a:spcPct val="100000"/>
              </a:lnSpc>
              <a:spcBef>
                <a:spcPts val="1400"/>
              </a:spcBef>
            </a:pPr>
            <a:r>
              <a:rPr lang="en-US" sz="2200" dirty="0">
                <a:solidFill>
                  <a:schemeClr val="accent3">
                    <a:lumMod val="25000"/>
                  </a:schemeClr>
                </a:solidFill>
                <a:ea typeface="+mn-lt"/>
                <a:cs typeface="+mn-lt"/>
              </a:rPr>
              <a:t>We parsed the table and converted it into a pandas data frame</a:t>
            </a:r>
            <a:endParaRPr lang="en-US" dirty="0" err="1">
              <a:solidFill>
                <a:schemeClr val="accent3">
                  <a:lumMod val="25000"/>
                </a:schemeClr>
              </a:solidFill>
            </a:endParaRPr>
          </a:p>
          <a:p>
            <a:pPr>
              <a:lnSpc>
                <a:spcPct val="100000"/>
              </a:lnSpc>
              <a:spcBef>
                <a:spcPts val="1400"/>
              </a:spcBef>
            </a:pPr>
            <a:r>
              <a:rPr lang="en-US" sz="2000" dirty="0">
                <a:solidFill>
                  <a:schemeClr val="accent3">
                    <a:lumMod val="25000"/>
                  </a:schemeClr>
                </a:solidFill>
                <a:ea typeface="+mn-lt"/>
                <a:cs typeface="+mn-lt"/>
              </a:rPr>
              <a:t>GitHub URL: </a:t>
            </a:r>
          </a:p>
          <a:p>
            <a:pPr lvl="1">
              <a:lnSpc>
                <a:spcPct val="100000"/>
              </a:lnSpc>
              <a:spcBef>
                <a:spcPts val="1400"/>
              </a:spcBef>
              <a:buFont typeface="Wingdings" panose="020B0604020202020204" pitchFamily="34" charset="0"/>
              <a:buChar char="ü"/>
            </a:pPr>
            <a:r>
              <a:rPr lang="en-US" sz="1600" dirty="0">
                <a:ea typeface="+mn-lt"/>
                <a:cs typeface="+mn-lt"/>
              </a:rPr>
              <a:t>https://github.com/Davidsonity/IBM-Applied-Data-Science-Capstone/blob/main/Data%20Collection-Webscraping.ipynb</a:t>
            </a:r>
            <a:endParaRPr lang="en-US" sz="1600"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Diagram&#10;&#10;Description automatically generated">
            <a:extLst>
              <a:ext uri="{FF2B5EF4-FFF2-40B4-BE49-F238E27FC236}">
                <a16:creationId xmlns:a16="http://schemas.microsoft.com/office/drawing/2014/main" id="{19135898-7BB7-0532-DB0C-F4555C9A537B}"/>
              </a:ext>
            </a:extLst>
          </p:cNvPr>
          <p:cNvPicPr>
            <a:picLocks noChangeAspect="1"/>
          </p:cNvPicPr>
          <p:nvPr/>
        </p:nvPicPr>
        <p:blipFill>
          <a:blip r:embed="rId3"/>
          <a:stretch>
            <a:fillRect/>
          </a:stretch>
        </p:blipFill>
        <p:spPr>
          <a:xfrm>
            <a:off x="6770478" y="1787555"/>
            <a:ext cx="3323685" cy="423179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1058</cp:revision>
  <dcterms:created xsi:type="dcterms:W3CDTF">2021-04-29T18:58:34Z</dcterms:created>
  <dcterms:modified xsi:type="dcterms:W3CDTF">2022-09-19T01:00:26Z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